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8"/>
    <p:restoredTop sz="94649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85AC8A2-C63C-49A4-89E9-2E4420D2ECA8}" type="datetimeFigureOut">
              <a:rPr lang="en-US" smtClean="0"/>
              <a:pPr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4C7E049-B585-4EE6-96C0-EEB30EAA1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Bronchiolitis</a:t>
            </a:r>
            <a:endParaRPr lang="en-US" sz="60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799"/>
            <a:ext cx="5458968" cy="1354015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/>
              <a:t>ESSA ALRASHEDI</a:t>
            </a:r>
          </a:p>
          <a:p>
            <a:pPr algn="ctr"/>
            <a:r>
              <a:rPr lang="en-US" sz="2000" b="1" dirty="0" smtClean="0"/>
              <a:t>PEDIATRIC PULMONOLOGIST</a:t>
            </a:r>
          </a:p>
          <a:p>
            <a:pPr algn="ctr"/>
            <a:r>
              <a:rPr lang="en-US" sz="2000" b="1" dirty="0" smtClean="0"/>
              <a:t>CHILDREN HOSPITAL</a:t>
            </a:r>
          </a:p>
          <a:p>
            <a:pPr algn="ctr"/>
            <a:r>
              <a:rPr lang="en-US" sz="2000" b="1" dirty="0" smtClean="0"/>
              <a:t>King Saud Medical City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36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3366FF"/>
                </a:solidFill>
              </a:rPr>
              <a:t>Chest radiographs </a:t>
            </a:r>
            <a:r>
              <a:rPr lang="en-US" sz="2400" dirty="0"/>
              <a:t>frequently show </a:t>
            </a:r>
            <a:r>
              <a:rPr lang="en-US" sz="2400" dirty="0" smtClean="0"/>
              <a:t>signs </a:t>
            </a:r>
            <a:r>
              <a:rPr lang="en-US" sz="2400" dirty="0"/>
              <a:t>of lung </a:t>
            </a:r>
            <a:r>
              <a:rPr lang="en-US" sz="2400" b="1" u="sng" dirty="0" smtClean="0">
                <a:solidFill>
                  <a:srgbClr val="008000"/>
                </a:solidFill>
              </a:rPr>
              <a:t>hyperinflation</a:t>
            </a:r>
            <a:r>
              <a:rPr lang="en-US" sz="2400" dirty="0"/>
              <a:t>, including </a:t>
            </a:r>
            <a:r>
              <a:rPr lang="en-US" sz="2400" dirty="0" smtClean="0"/>
              <a:t>: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400" dirty="0"/>
              <a:t>I</a:t>
            </a:r>
            <a:r>
              <a:rPr lang="en-US" sz="2400" dirty="0" smtClean="0"/>
              <a:t>ncreased </a:t>
            </a:r>
            <a:r>
              <a:rPr lang="en-US" sz="2400" dirty="0"/>
              <a:t>lung </a:t>
            </a:r>
            <a:r>
              <a:rPr lang="en-US" sz="2400" dirty="0" smtClean="0"/>
              <a:t>lucency.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400" dirty="0"/>
              <a:t>F</a:t>
            </a:r>
            <a:r>
              <a:rPr lang="en-US" sz="2400" dirty="0" smtClean="0"/>
              <a:t>lattened </a:t>
            </a:r>
            <a:r>
              <a:rPr lang="en-US" sz="2400" dirty="0"/>
              <a:t>or depressed diaphragms.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Areas </a:t>
            </a:r>
            <a:r>
              <a:rPr lang="en-US" sz="2400" dirty="0"/>
              <a:t>of increased density may </a:t>
            </a:r>
            <a:r>
              <a:rPr lang="en-US" sz="2400" dirty="0" smtClean="0"/>
              <a:t>represent </a:t>
            </a:r>
            <a:r>
              <a:rPr lang="en-US" sz="2400" dirty="0"/>
              <a:t>either </a:t>
            </a:r>
            <a:r>
              <a:rPr lang="en-US" sz="2400" b="1" u="sng" dirty="0">
                <a:solidFill>
                  <a:srgbClr val="FF0000"/>
                </a:solidFill>
              </a:rPr>
              <a:t>viral pneumonia </a:t>
            </a:r>
            <a:r>
              <a:rPr lang="en-US" sz="2400" dirty="0"/>
              <a:t>or </a:t>
            </a:r>
            <a:r>
              <a:rPr lang="en-US" sz="2400" b="1" u="sng" dirty="0">
                <a:solidFill>
                  <a:srgbClr val="FF0000"/>
                </a:solidFill>
              </a:rPr>
              <a:t>localized atelectasis</a:t>
            </a:r>
            <a:r>
              <a:rPr lang="en-US" sz="2400" dirty="0"/>
              <a:t>. 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/>
              <a:t>Laboratory and Imaging</a:t>
            </a:r>
          </a:p>
        </p:txBody>
      </p:sp>
    </p:spTree>
    <p:extLst>
      <p:ext uri="{BB962C8B-B14F-4D97-AF65-F5344CB8AC3E}">
        <p14:creationId xmlns:p14="http://schemas.microsoft.com/office/powerpoint/2010/main" xmlns="" val="99622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Differential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u="sng" dirty="0">
                <a:solidFill>
                  <a:srgbClr val="008000"/>
                </a:solidFill>
              </a:rPr>
              <a:t>A</a:t>
            </a:r>
            <a:r>
              <a:rPr lang="en-US" sz="2800" b="1" u="sng" dirty="0" smtClean="0">
                <a:solidFill>
                  <a:srgbClr val="008000"/>
                </a:solidFill>
              </a:rPr>
              <a:t>sthma :</a:t>
            </a:r>
          </a:p>
          <a:p>
            <a:pPr marL="0" indent="0">
              <a:buNone/>
            </a:pPr>
            <a:endParaRPr lang="en-US" sz="2800" b="1" u="sng" dirty="0" smtClean="0">
              <a:solidFill>
                <a:srgbClr val="008000"/>
              </a:solidFill>
            </a:endParaRPr>
          </a:p>
          <a:p>
            <a:pPr marL="457200" indent="-457200">
              <a:buFont typeface="+mj-ea"/>
              <a:buAutoNum type="circleNumDbPlain"/>
            </a:pPr>
            <a:r>
              <a:rPr lang="en-US" sz="2800" b="1" u="sng" dirty="0">
                <a:solidFill>
                  <a:srgbClr val="3366FF"/>
                </a:solidFill>
              </a:rPr>
              <a:t>A</a:t>
            </a:r>
            <a:r>
              <a:rPr lang="en-US" sz="2800" b="1" u="sng" dirty="0" smtClean="0">
                <a:solidFill>
                  <a:srgbClr val="3366FF"/>
                </a:solidFill>
              </a:rPr>
              <a:t>ge</a:t>
            </a:r>
            <a:r>
              <a:rPr lang="en-US" sz="2800" dirty="0" smtClean="0"/>
              <a:t> </a:t>
            </a:r>
            <a:r>
              <a:rPr lang="en-US" sz="2800" dirty="0"/>
              <a:t>of </a:t>
            </a:r>
            <a:r>
              <a:rPr lang="en-US" sz="2800" dirty="0" smtClean="0"/>
              <a:t>presentation.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800" dirty="0"/>
              <a:t>P</a:t>
            </a:r>
            <a:r>
              <a:rPr lang="en-US" sz="2800" dirty="0" smtClean="0"/>
              <a:t>resence </a:t>
            </a:r>
            <a:r>
              <a:rPr lang="en-US" sz="2800" dirty="0"/>
              <a:t>of </a:t>
            </a:r>
            <a:r>
              <a:rPr lang="en-US" sz="2800" b="1" u="sng" dirty="0">
                <a:solidFill>
                  <a:srgbClr val="3366FF"/>
                </a:solidFill>
              </a:rPr>
              <a:t>fever</a:t>
            </a:r>
            <a:r>
              <a:rPr lang="en-US" sz="2800" dirty="0" smtClean="0"/>
              <a:t>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800" dirty="0"/>
              <a:t>A</a:t>
            </a:r>
            <a:r>
              <a:rPr lang="en-US" sz="2800" dirty="0" smtClean="0"/>
              <a:t>bsence </a:t>
            </a:r>
            <a:r>
              <a:rPr lang="en-US" sz="2800" dirty="0"/>
              <a:t>of personal or </a:t>
            </a:r>
            <a:r>
              <a:rPr lang="en-US" sz="2800" b="1" u="sng" dirty="0">
                <a:solidFill>
                  <a:srgbClr val="3366FF"/>
                </a:solidFill>
              </a:rPr>
              <a:t>family history </a:t>
            </a:r>
            <a:r>
              <a:rPr lang="en-US" sz="2800" dirty="0"/>
              <a:t>of </a:t>
            </a:r>
            <a:r>
              <a:rPr lang="en-US" sz="2800" dirty="0" smtClean="0"/>
              <a:t>asthma.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74097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600" b="1" u="sng" dirty="0">
                <a:solidFill>
                  <a:srgbClr val="008000"/>
                </a:solidFill>
              </a:rPr>
              <a:t>Airway foreign body.</a:t>
            </a:r>
          </a:p>
          <a:p>
            <a:pPr>
              <a:lnSpc>
                <a:spcPct val="90000"/>
              </a:lnSpc>
            </a:pPr>
            <a:r>
              <a:rPr lang="en-US" sz="2600" b="1" u="sng" dirty="0">
                <a:solidFill>
                  <a:srgbClr val="008000"/>
                </a:solidFill>
              </a:rPr>
              <a:t>Congenital airway obstructive lesion.</a:t>
            </a:r>
          </a:p>
          <a:p>
            <a:pPr>
              <a:lnSpc>
                <a:spcPct val="90000"/>
              </a:lnSpc>
            </a:pPr>
            <a:r>
              <a:rPr lang="en-US" sz="2600" b="1" u="sng" dirty="0">
                <a:solidFill>
                  <a:srgbClr val="008000"/>
                </a:solidFill>
              </a:rPr>
              <a:t>Cystic fibrosis.</a:t>
            </a:r>
          </a:p>
          <a:p>
            <a:pPr>
              <a:lnSpc>
                <a:spcPct val="90000"/>
              </a:lnSpc>
            </a:pPr>
            <a:r>
              <a:rPr lang="en-US" sz="2600" b="1" u="sng" dirty="0">
                <a:solidFill>
                  <a:srgbClr val="008000"/>
                </a:solidFill>
              </a:rPr>
              <a:t>Exacerbation of chronic lung disease.</a:t>
            </a:r>
          </a:p>
          <a:p>
            <a:pPr>
              <a:lnSpc>
                <a:spcPct val="90000"/>
              </a:lnSpc>
            </a:pPr>
            <a:r>
              <a:rPr lang="en-US" sz="2600" b="1" u="sng" dirty="0">
                <a:solidFill>
                  <a:srgbClr val="008000"/>
                </a:solidFill>
              </a:rPr>
              <a:t>Viral or bacterial pneumonia.</a:t>
            </a:r>
          </a:p>
          <a:p>
            <a:pPr>
              <a:lnSpc>
                <a:spcPct val="90000"/>
              </a:lnSpc>
            </a:pPr>
            <a:r>
              <a:rPr lang="en-US" sz="2600" b="1" u="sng" dirty="0" smtClean="0">
                <a:solidFill>
                  <a:srgbClr val="008000"/>
                </a:solidFill>
              </a:rPr>
              <a:t>Cardiogenic asthma.</a:t>
            </a:r>
          </a:p>
          <a:p>
            <a:pPr>
              <a:lnSpc>
                <a:spcPct val="90000"/>
              </a:lnSpc>
            </a:pPr>
            <a:r>
              <a:rPr lang="en-US" sz="2600" b="1" u="sng" dirty="0" smtClean="0">
                <a:solidFill>
                  <a:srgbClr val="008000"/>
                </a:solidFill>
              </a:rPr>
              <a:t>GERD.</a:t>
            </a:r>
            <a:endParaRPr lang="en-US" sz="2600" b="1" u="sng" dirty="0">
              <a:solidFill>
                <a:srgbClr val="008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Differential Diagnosis</a:t>
            </a:r>
          </a:p>
        </p:txBody>
      </p:sp>
    </p:spTree>
    <p:extLst>
      <p:ext uri="{BB962C8B-B14F-4D97-AF65-F5344CB8AC3E}">
        <p14:creationId xmlns:p14="http://schemas.microsoft.com/office/powerpoint/2010/main" xmlns="" val="8952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u="sng" dirty="0">
                <a:solidFill>
                  <a:srgbClr val="008000"/>
                </a:solidFill>
              </a:rPr>
              <a:t>S</a:t>
            </a:r>
            <a:r>
              <a:rPr lang="en-US" sz="2800" b="1" u="sng" dirty="0" smtClean="0">
                <a:solidFill>
                  <a:srgbClr val="008000"/>
                </a:solidFill>
              </a:rPr>
              <a:t>upportive therapy</a:t>
            </a:r>
            <a:r>
              <a:rPr lang="en-US" sz="2800" b="1" u="sng" dirty="0">
                <a:solidFill>
                  <a:srgbClr val="008000"/>
                </a:solidFill>
              </a:rPr>
              <a:t> </a:t>
            </a:r>
            <a:r>
              <a:rPr lang="en-US" sz="2800" b="1" u="sng" dirty="0" smtClean="0">
                <a:solidFill>
                  <a:srgbClr val="008000"/>
                </a:solidFill>
              </a:rPr>
              <a:t>:</a:t>
            </a:r>
            <a:endParaRPr lang="en-US" sz="2400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sz="2200" dirty="0" smtClean="0">
                <a:solidFill>
                  <a:srgbClr val="3366FF"/>
                </a:solidFill>
              </a:rPr>
              <a:t>Oxygen administration, if needed.</a:t>
            </a:r>
            <a:endParaRPr lang="en-US" sz="2200" dirty="0">
              <a:solidFill>
                <a:srgbClr val="3366FF"/>
              </a:solidFill>
            </a:endParaRPr>
          </a:p>
          <a:p>
            <a:pPr marL="457200" indent="-457200">
              <a:buFont typeface="+mj-ea"/>
              <a:buAutoNum type="circleNumDbPlain"/>
            </a:pPr>
            <a:r>
              <a:rPr lang="en-US" sz="2200" dirty="0" smtClean="0">
                <a:solidFill>
                  <a:srgbClr val="3366FF"/>
                </a:solidFill>
              </a:rPr>
              <a:t>Respiratory monitoring.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200" dirty="0" smtClean="0">
                <a:solidFill>
                  <a:srgbClr val="3366FF"/>
                </a:solidFill>
              </a:rPr>
              <a:t>Control </a:t>
            </a:r>
            <a:r>
              <a:rPr lang="en-US" sz="2200" dirty="0">
                <a:solidFill>
                  <a:srgbClr val="3366FF"/>
                </a:solidFill>
              </a:rPr>
              <a:t>of </a:t>
            </a:r>
            <a:r>
              <a:rPr lang="en-US" sz="2200" dirty="0" smtClean="0">
                <a:solidFill>
                  <a:srgbClr val="3366FF"/>
                </a:solidFill>
              </a:rPr>
              <a:t>fever.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200" dirty="0" smtClean="0">
                <a:solidFill>
                  <a:srgbClr val="3366FF"/>
                </a:solidFill>
              </a:rPr>
              <a:t>Hydration.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200" dirty="0">
                <a:solidFill>
                  <a:srgbClr val="3366FF"/>
                </a:solidFill>
              </a:rPr>
              <a:t>U</a:t>
            </a:r>
            <a:r>
              <a:rPr lang="en-US" sz="2200" dirty="0" smtClean="0">
                <a:solidFill>
                  <a:srgbClr val="3366FF"/>
                </a:solidFill>
              </a:rPr>
              <a:t>pper airway suctioning.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200" dirty="0">
                <a:solidFill>
                  <a:srgbClr val="3366FF"/>
                </a:solidFill>
              </a:rPr>
              <a:t>Bronchodilators and corticosteroids are seldom effective and are not generally recommended. </a:t>
            </a:r>
          </a:p>
          <a:p>
            <a:pPr marL="457200" indent="-457200">
              <a:buFont typeface="+mj-ea"/>
              <a:buAutoNum type="circleNumDbPlain"/>
            </a:pPr>
            <a:endParaRPr lang="en-US" sz="2400" dirty="0" smtClean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5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008000"/>
                </a:solidFill>
              </a:rPr>
              <a:t>Indications for hospitalization </a:t>
            </a:r>
            <a:r>
              <a:rPr lang="en-US" sz="2400" b="1" u="sng" dirty="0" smtClean="0">
                <a:solidFill>
                  <a:srgbClr val="008000"/>
                </a:solidFill>
              </a:rPr>
              <a:t>: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 smtClean="0">
                <a:solidFill>
                  <a:srgbClr val="FF0000"/>
                </a:solidFill>
              </a:rPr>
              <a:t>Moderate </a:t>
            </a:r>
            <a:r>
              <a:rPr lang="en-US" sz="2300" dirty="0">
                <a:solidFill>
                  <a:srgbClr val="FF0000"/>
                </a:solidFill>
              </a:rPr>
              <a:t>to marked respiratory </a:t>
            </a:r>
            <a:r>
              <a:rPr lang="en-US" sz="2300" dirty="0" smtClean="0">
                <a:solidFill>
                  <a:srgbClr val="FF0000"/>
                </a:solidFill>
              </a:rPr>
              <a:t>distress.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 smtClean="0">
                <a:solidFill>
                  <a:srgbClr val="FF0000"/>
                </a:solidFill>
              </a:rPr>
              <a:t>Hypoxemia.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 smtClean="0">
                <a:solidFill>
                  <a:srgbClr val="FF0000"/>
                </a:solidFill>
              </a:rPr>
              <a:t>Apnea.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>
                <a:solidFill>
                  <a:srgbClr val="FF0000"/>
                </a:solidFill>
              </a:rPr>
              <a:t>I</a:t>
            </a:r>
            <a:r>
              <a:rPr lang="en-US" sz="2300" dirty="0" smtClean="0">
                <a:solidFill>
                  <a:srgbClr val="FF0000"/>
                </a:solidFill>
              </a:rPr>
              <a:t>nability </a:t>
            </a:r>
            <a:r>
              <a:rPr lang="en-US" sz="2300" dirty="0">
                <a:solidFill>
                  <a:srgbClr val="FF0000"/>
                </a:solidFill>
              </a:rPr>
              <a:t>to tolerate oral </a:t>
            </a:r>
            <a:r>
              <a:rPr lang="en-US" sz="2300" dirty="0" smtClean="0">
                <a:solidFill>
                  <a:srgbClr val="FF0000"/>
                </a:solidFill>
              </a:rPr>
              <a:t>feeding.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>
                <a:solidFill>
                  <a:srgbClr val="FF0000"/>
                </a:solidFill>
              </a:rPr>
              <a:t>L</a:t>
            </a:r>
            <a:r>
              <a:rPr lang="en-US" sz="2300" dirty="0" smtClean="0">
                <a:solidFill>
                  <a:srgbClr val="FF0000"/>
                </a:solidFill>
              </a:rPr>
              <a:t>ack </a:t>
            </a:r>
            <a:r>
              <a:rPr lang="en-US" sz="2300" dirty="0">
                <a:solidFill>
                  <a:srgbClr val="FF0000"/>
                </a:solidFill>
              </a:rPr>
              <a:t>of appropriate care available at home.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300" dirty="0" smtClean="0">
                <a:solidFill>
                  <a:srgbClr val="FF0000"/>
                </a:solidFill>
              </a:rPr>
              <a:t>High</a:t>
            </a:r>
            <a:r>
              <a:rPr lang="en-US" sz="2300" dirty="0">
                <a:solidFill>
                  <a:srgbClr val="FF0000"/>
                </a:solidFill>
              </a:rPr>
              <a:t>-risk </a:t>
            </a:r>
            <a:r>
              <a:rPr lang="en-US" sz="2300" dirty="0" smtClean="0">
                <a:solidFill>
                  <a:srgbClr val="FF0000"/>
                </a:solidFill>
              </a:rPr>
              <a:t>children. </a:t>
            </a:r>
            <a:endParaRPr lang="en-US" sz="2300" dirty="0">
              <a:solidFill>
                <a:srgbClr val="FF0000"/>
              </a:solidFill>
            </a:endParaRPr>
          </a:p>
          <a:p>
            <a:endParaRPr lang="en-US" sz="2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Treatment</a:t>
            </a:r>
          </a:p>
        </p:txBody>
      </p:sp>
    </p:spTree>
    <p:extLst>
      <p:ext uri="{BB962C8B-B14F-4D97-AF65-F5344CB8AC3E}">
        <p14:creationId xmlns:p14="http://schemas.microsoft.com/office/powerpoint/2010/main" xmlns="" val="51655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Complications and Prognosis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Most hospitalized children show marked </a:t>
            </a:r>
            <a:r>
              <a:rPr lang="en-US" sz="2400" b="1" u="sng" dirty="0">
                <a:solidFill>
                  <a:srgbClr val="008000"/>
                </a:solidFill>
              </a:rPr>
              <a:t>improvement</a:t>
            </a:r>
            <a:r>
              <a:rPr lang="en-US" sz="2400" dirty="0"/>
              <a:t> in </a:t>
            </a:r>
            <a:r>
              <a:rPr lang="en-US" sz="2400" b="1" u="sng" dirty="0">
                <a:solidFill>
                  <a:srgbClr val="3366FF"/>
                </a:solidFill>
              </a:rPr>
              <a:t>2 to 5 </a:t>
            </a:r>
            <a:r>
              <a:rPr lang="en-US" sz="2400" b="1" u="sng" dirty="0" smtClean="0">
                <a:solidFill>
                  <a:srgbClr val="3366FF"/>
                </a:solidFill>
              </a:rPr>
              <a:t>days. </a:t>
            </a:r>
            <a:endParaRPr lang="en-US" sz="2400" b="1" u="sng" dirty="0">
              <a:solidFill>
                <a:srgbClr val="3366FF"/>
              </a:solidFill>
            </a:endParaRPr>
          </a:p>
          <a:p>
            <a:r>
              <a:rPr lang="en-US" sz="2400" dirty="0"/>
              <a:t>Tachypnea and hypoxia may progress to </a:t>
            </a:r>
            <a:r>
              <a:rPr lang="en-US" sz="2400" b="1" u="sng" dirty="0">
                <a:solidFill>
                  <a:srgbClr val="FF0000"/>
                </a:solidFill>
              </a:rPr>
              <a:t>respiratory failure </a:t>
            </a:r>
            <a:r>
              <a:rPr lang="en-US" sz="2400" dirty="0"/>
              <a:t>requiring assisted ventilation. </a:t>
            </a:r>
          </a:p>
          <a:p>
            <a:r>
              <a:rPr lang="en-US" sz="2400" dirty="0"/>
              <a:t>Most cases of bronchiolitis </a:t>
            </a:r>
            <a:r>
              <a:rPr lang="en-US" sz="2400" b="1" u="sng" dirty="0">
                <a:solidFill>
                  <a:srgbClr val="3366FF"/>
                </a:solidFill>
              </a:rPr>
              <a:t>resolve </a:t>
            </a:r>
            <a:r>
              <a:rPr lang="en-US" sz="2400" b="1" u="sng" dirty="0" smtClean="0">
                <a:solidFill>
                  <a:srgbClr val="3366FF"/>
                </a:solidFill>
              </a:rPr>
              <a:t>completely.</a:t>
            </a:r>
          </a:p>
          <a:p>
            <a:r>
              <a:rPr lang="en-US" sz="2400" b="1" u="sng" dirty="0">
                <a:solidFill>
                  <a:srgbClr val="008000"/>
                </a:solidFill>
              </a:rPr>
              <a:t>Recurrence is common </a:t>
            </a:r>
            <a:r>
              <a:rPr lang="en-US" sz="2400" dirty="0"/>
              <a:t>but tends to be mild and should be assessed and treated similarly to the first episode.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66230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incidence of </a:t>
            </a:r>
            <a:r>
              <a:rPr lang="en-US" sz="2200" b="1" u="sng" dirty="0">
                <a:solidFill>
                  <a:srgbClr val="008000"/>
                </a:solidFill>
              </a:rPr>
              <a:t>asthma seems to be higher </a:t>
            </a:r>
            <a:r>
              <a:rPr lang="en-US" sz="2200" dirty="0"/>
              <a:t>for children hospitalized for bronchiolitis as </a:t>
            </a:r>
            <a:r>
              <a:rPr lang="en-US" sz="2200" dirty="0" smtClean="0"/>
              <a:t>infants. </a:t>
            </a:r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There </a:t>
            </a:r>
            <a:r>
              <a:rPr lang="en-US" sz="2200" dirty="0"/>
              <a:t>is a </a:t>
            </a:r>
            <a:r>
              <a:rPr lang="en-US" sz="2200" b="1" u="sng" dirty="0">
                <a:solidFill>
                  <a:srgbClr val="FF0000"/>
                </a:solidFill>
              </a:rPr>
              <a:t>1% to 2% mortality </a:t>
            </a:r>
            <a:r>
              <a:rPr lang="en-US" sz="2200" dirty="0"/>
              <a:t>rate, highest among infants with preexisting </a:t>
            </a:r>
            <a:r>
              <a:rPr lang="en-US" sz="2200" b="1" u="sng" dirty="0">
                <a:solidFill>
                  <a:srgbClr val="3366FF"/>
                </a:solidFill>
              </a:rPr>
              <a:t>cardiopulmonary</a:t>
            </a:r>
            <a:r>
              <a:rPr lang="en-US" sz="2200" dirty="0"/>
              <a:t> or </a:t>
            </a:r>
            <a:r>
              <a:rPr lang="en-US" sz="2200" b="1" u="sng" dirty="0">
                <a:solidFill>
                  <a:srgbClr val="3366FF"/>
                </a:solidFill>
              </a:rPr>
              <a:t>immunologic</a:t>
            </a:r>
            <a:r>
              <a:rPr lang="en-US" sz="2200" dirty="0" smtClean="0"/>
              <a:t> </a:t>
            </a:r>
            <a:r>
              <a:rPr lang="en-US" sz="2200" dirty="0"/>
              <a:t>impairment. </a:t>
            </a:r>
          </a:p>
          <a:p>
            <a:endParaRPr lang="en-US" sz="2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Complications and Prognosis</a:t>
            </a:r>
          </a:p>
        </p:txBody>
      </p:sp>
    </p:spTree>
    <p:extLst>
      <p:ext uri="{BB962C8B-B14F-4D97-AF65-F5344CB8AC3E}">
        <p14:creationId xmlns:p14="http://schemas.microsoft.com/office/powerpoint/2010/main" xmlns="" val="25237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u="sng" dirty="0">
                <a:solidFill>
                  <a:srgbClr val="3366FF"/>
                </a:solidFill>
              </a:rPr>
              <a:t>Monthly injections </a:t>
            </a:r>
            <a:r>
              <a:rPr lang="en-US" dirty="0"/>
              <a:t>of </a:t>
            </a:r>
            <a:r>
              <a:rPr lang="en-US" b="1" u="sng" dirty="0">
                <a:solidFill>
                  <a:srgbClr val="008000"/>
                </a:solidFill>
              </a:rPr>
              <a:t>palivizumab</a:t>
            </a:r>
            <a:r>
              <a:rPr lang="en-US" b="1" dirty="0"/>
              <a:t>, </a:t>
            </a:r>
            <a:r>
              <a:rPr lang="en-US" dirty="0"/>
              <a:t>an </a:t>
            </a:r>
            <a:r>
              <a:rPr lang="en-US" dirty="0" smtClean="0"/>
              <a:t>RSV specific monoclonal antibody. 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nitiated </a:t>
            </a:r>
            <a:r>
              <a:rPr lang="en-US" dirty="0"/>
              <a:t>just </a:t>
            </a:r>
            <a:r>
              <a:rPr lang="en-US" b="1" u="sng" dirty="0">
                <a:solidFill>
                  <a:srgbClr val="3366FF"/>
                </a:solidFill>
              </a:rPr>
              <a:t>before</a:t>
            </a:r>
            <a:r>
              <a:rPr lang="en-US" dirty="0"/>
              <a:t> the onset of the </a:t>
            </a:r>
            <a:r>
              <a:rPr lang="en-US" b="1" u="sng" dirty="0">
                <a:solidFill>
                  <a:srgbClr val="FF0000"/>
                </a:solidFill>
              </a:rPr>
              <a:t>RSV </a:t>
            </a:r>
            <a:r>
              <a:rPr lang="en-US" b="1" u="sng" dirty="0" smtClean="0">
                <a:solidFill>
                  <a:srgbClr val="FF0000"/>
                </a:solidFill>
              </a:rPr>
              <a:t>season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Indications :</a:t>
            </a:r>
          </a:p>
          <a:p>
            <a:r>
              <a:rPr lang="en-US" dirty="0"/>
              <a:t>I</a:t>
            </a:r>
            <a:r>
              <a:rPr lang="en-US" dirty="0" smtClean="0"/>
              <a:t>nfants </a:t>
            </a:r>
            <a:r>
              <a:rPr lang="en-US" b="1" u="sng" dirty="0">
                <a:solidFill>
                  <a:srgbClr val="008000"/>
                </a:solidFill>
              </a:rPr>
              <a:t>under 2 years </a:t>
            </a:r>
            <a:r>
              <a:rPr lang="en-US" dirty="0"/>
              <a:t>old with </a:t>
            </a:r>
            <a:r>
              <a:rPr lang="en-US" dirty="0" smtClean="0"/>
              <a:t>: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chronic </a:t>
            </a:r>
            <a:r>
              <a:rPr lang="en-US" dirty="0">
                <a:solidFill>
                  <a:srgbClr val="3366FF"/>
                </a:solidFill>
              </a:rPr>
              <a:t>lung </a:t>
            </a:r>
            <a:r>
              <a:rPr lang="en-US" dirty="0" smtClean="0">
                <a:solidFill>
                  <a:srgbClr val="3366FF"/>
                </a:solidFill>
              </a:rPr>
              <a:t>disease with prematurity.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Very </a:t>
            </a:r>
            <a:r>
              <a:rPr lang="en-US" dirty="0">
                <a:solidFill>
                  <a:srgbClr val="3366FF"/>
                </a:solidFill>
              </a:rPr>
              <a:t>low birth </a:t>
            </a:r>
            <a:r>
              <a:rPr lang="en-US" dirty="0" smtClean="0">
                <a:solidFill>
                  <a:srgbClr val="3366FF"/>
                </a:solidFill>
              </a:rPr>
              <a:t>weight.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H</a:t>
            </a:r>
            <a:r>
              <a:rPr lang="en-US" dirty="0" smtClean="0">
                <a:solidFill>
                  <a:srgbClr val="3366FF"/>
                </a:solidFill>
              </a:rPr>
              <a:t>emodynamically </a:t>
            </a:r>
            <a:r>
              <a:rPr lang="en-US" dirty="0">
                <a:solidFill>
                  <a:srgbClr val="3366FF"/>
                </a:solidFill>
              </a:rPr>
              <a:t>significant cyanotic and acyanotic congenital heart disease.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2293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Immunization </a:t>
            </a:r>
            <a:r>
              <a:rPr lang="en-US" sz="2400" dirty="0"/>
              <a:t>with </a:t>
            </a:r>
            <a:r>
              <a:rPr lang="en-US" sz="2400" b="1" u="sng" dirty="0">
                <a:solidFill>
                  <a:srgbClr val="3366FF"/>
                </a:solidFill>
              </a:rPr>
              <a:t>influenza </a:t>
            </a:r>
            <a:r>
              <a:rPr lang="en-US" sz="2400" b="1" u="sng" dirty="0" smtClean="0">
                <a:solidFill>
                  <a:srgbClr val="3366FF"/>
                </a:solidFill>
              </a:rPr>
              <a:t>vaccine </a:t>
            </a:r>
            <a:r>
              <a:rPr lang="en-US" sz="2400" dirty="0"/>
              <a:t>is recommended for all children older than 6 months and may prevent influenza-associated </a:t>
            </a:r>
            <a:r>
              <a:rPr lang="en-US" sz="2400" dirty="0" smtClean="0"/>
              <a:t>disease.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Prevention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41306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Reference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-105" b="539"/>
          <a:stretch/>
        </p:blipFill>
        <p:spPr>
          <a:xfrm>
            <a:off x="457200" y="2426943"/>
            <a:ext cx="3126218" cy="3885624"/>
          </a:xfrm>
        </p:spPr>
      </p:pic>
    </p:spTree>
    <p:extLst>
      <p:ext uri="{BB962C8B-B14F-4D97-AF65-F5344CB8AC3E}">
        <p14:creationId xmlns:p14="http://schemas.microsoft.com/office/powerpoint/2010/main" xmlns="" val="10032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Objectives</a:t>
            </a:r>
            <a:endParaRPr lang="en-US" sz="4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ea"/>
              <a:buAutoNum type="circleNumDbPlain"/>
            </a:pPr>
            <a:r>
              <a:rPr lang="en-US" sz="2400" b="1" dirty="0" smtClean="0"/>
              <a:t>Discuss the epidemiology, etiology and clinical manifestations of </a:t>
            </a:r>
            <a:r>
              <a:rPr lang="en-US" sz="2400" b="1" dirty="0"/>
              <a:t>acute bronchiolitis.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400" b="1" dirty="0" smtClean="0"/>
              <a:t>Discuss the differential diagnosis</a:t>
            </a:r>
            <a:r>
              <a:rPr lang="en-US" sz="2400" b="1" dirty="0"/>
              <a:t>.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400" b="1" dirty="0" smtClean="0"/>
              <a:t>Discuss the diagnostic evaluation for recurrent wheezing. </a:t>
            </a:r>
            <a:endParaRPr lang="en-US" sz="2400" b="1" dirty="0"/>
          </a:p>
          <a:p>
            <a:pPr marL="457200" indent="-457200">
              <a:buFont typeface="+mj-ea"/>
              <a:buAutoNum type="circleNumDbPlain"/>
            </a:pPr>
            <a:r>
              <a:rPr lang="en-US" sz="2400" b="1" dirty="0" smtClean="0"/>
              <a:t>Discuss the treatment of acute bronchiolitis</a:t>
            </a:r>
            <a:r>
              <a:rPr lang="en-US" sz="2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7208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</a:t>
            </a:r>
            <a:endParaRPr 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86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Etiology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dirty="0"/>
              <a:t>Bronchiolitis </a:t>
            </a:r>
            <a:r>
              <a:rPr lang="en-US" sz="2200" dirty="0"/>
              <a:t>is a disease of </a:t>
            </a:r>
            <a:r>
              <a:rPr lang="en-US" sz="2200" b="1" u="sng" dirty="0">
                <a:solidFill>
                  <a:srgbClr val="3366FF"/>
                </a:solidFill>
              </a:rPr>
              <a:t>small bronchioles </a:t>
            </a:r>
            <a:r>
              <a:rPr lang="en-US" sz="2200" dirty="0"/>
              <a:t>with increased mucus production and occasional bronchospasm, sometimes leading to </a:t>
            </a:r>
            <a:r>
              <a:rPr lang="en-US" sz="2200" b="1" u="sng" dirty="0">
                <a:solidFill>
                  <a:srgbClr val="008000"/>
                </a:solidFill>
              </a:rPr>
              <a:t>airway obstruction. </a:t>
            </a:r>
          </a:p>
          <a:p>
            <a:r>
              <a:rPr lang="en-US" sz="2200" dirty="0"/>
              <a:t>Bronchiolitis is most commonly seen in </a:t>
            </a:r>
            <a:r>
              <a:rPr lang="en-US" sz="2200" b="1" u="sng" dirty="0">
                <a:solidFill>
                  <a:srgbClr val="FF0000"/>
                </a:solidFill>
              </a:rPr>
              <a:t>infants</a:t>
            </a:r>
            <a:r>
              <a:rPr lang="en-US" sz="2200" dirty="0"/>
              <a:t> and </a:t>
            </a:r>
            <a:r>
              <a:rPr lang="en-US" sz="2200" b="1" u="sng" dirty="0">
                <a:solidFill>
                  <a:srgbClr val="FF0000"/>
                </a:solidFill>
              </a:rPr>
              <a:t>young children</a:t>
            </a:r>
            <a:r>
              <a:rPr lang="en-US" sz="2200" dirty="0" smtClean="0"/>
              <a:t>. </a:t>
            </a:r>
            <a:endParaRPr lang="en-US" sz="2200" dirty="0"/>
          </a:p>
          <a:p>
            <a:r>
              <a:rPr lang="en-US" sz="2200" b="1" u="sng" dirty="0">
                <a:solidFill>
                  <a:srgbClr val="3366FF"/>
                </a:solidFill>
              </a:rPr>
              <a:t>Respiratory syncytial virus (RSV) </a:t>
            </a:r>
            <a:r>
              <a:rPr lang="en-US" sz="2200" dirty="0"/>
              <a:t>is a primary cause of </a:t>
            </a:r>
            <a:r>
              <a:rPr lang="en-US" sz="2200" dirty="0" smtClean="0"/>
              <a:t>bronchiolitis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407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Other causative organisms :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H</a:t>
            </a:r>
            <a:r>
              <a:rPr lang="en-US" dirty="0" smtClean="0">
                <a:solidFill>
                  <a:srgbClr val="3366FF"/>
                </a:solidFill>
              </a:rPr>
              <a:t>uman metapneumovirus.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P</a:t>
            </a:r>
            <a:r>
              <a:rPr lang="en-US" dirty="0" smtClean="0">
                <a:solidFill>
                  <a:srgbClr val="3366FF"/>
                </a:solidFill>
              </a:rPr>
              <a:t>arainfluenza viruses.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I</a:t>
            </a:r>
            <a:r>
              <a:rPr lang="en-US" dirty="0" smtClean="0">
                <a:solidFill>
                  <a:srgbClr val="3366FF"/>
                </a:solidFill>
              </a:rPr>
              <a:t>nfluenza viruses.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Adenoviruses.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Rhinoviruses.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Coronaviruses.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Mycoplasma pneumoniae.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Etiology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352907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Viral </a:t>
            </a:r>
            <a:r>
              <a:rPr lang="en-US" sz="2400" dirty="0"/>
              <a:t>bronchiolitis is extremely </a:t>
            </a:r>
            <a:r>
              <a:rPr lang="en-US" sz="2400" b="1" u="sng" dirty="0">
                <a:solidFill>
                  <a:srgbClr val="3366FF"/>
                </a:solidFill>
              </a:rPr>
              <a:t>contagious</a:t>
            </a:r>
            <a:r>
              <a:rPr lang="en-US" sz="2400" dirty="0"/>
              <a:t> and is spread by </a:t>
            </a:r>
            <a:r>
              <a:rPr lang="en-US" sz="2400" b="1" u="sng" dirty="0">
                <a:solidFill>
                  <a:srgbClr val="008000"/>
                </a:solidFill>
              </a:rPr>
              <a:t>contact</a:t>
            </a:r>
            <a:r>
              <a:rPr lang="en-US" sz="2400" dirty="0"/>
              <a:t> with infected respiratory </a:t>
            </a:r>
            <a:r>
              <a:rPr lang="en-US" sz="2400" dirty="0" smtClean="0"/>
              <a:t>secretions</a:t>
            </a:r>
            <a:r>
              <a:rPr lang="en-US" sz="2400" dirty="0"/>
              <a:t>. </a:t>
            </a:r>
            <a:endParaRPr lang="en-US" sz="2400" dirty="0" smtClean="0"/>
          </a:p>
          <a:p>
            <a:endParaRPr lang="en-US" sz="2400" b="1" u="sng" dirty="0" smtClean="0">
              <a:solidFill>
                <a:srgbClr val="800000"/>
              </a:solidFill>
            </a:endParaRPr>
          </a:p>
          <a:p>
            <a:r>
              <a:rPr lang="en-US" sz="2400" b="1" u="sng" dirty="0" smtClean="0">
                <a:solidFill>
                  <a:srgbClr val="800000"/>
                </a:solidFill>
              </a:rPr>
              <a:t>Hand</a:t>
            </a:r>
            <a:r>
              <a:rPr lang="en-US" sz="2400" dirty="0" smtClean="0"/>
              <a:t> </a:t>
            </a:r>
            <a:r>
              <a:rPr lang="en-US" sz="2400" dirty="0"/>
              <a:t>carriage of contaminated secretions is the </a:t>
            </a:r>
            <a:r>
              <a:rPr lang="en-US" sz="2400" b="1" u="sng" dirty="0">
                <a:solidFill>
                  <a:srgbClr val="FF0000"/>
                </a:solidFill>
              </a:rPr>
              <a:t>most</a:t>
            </a:r>
            <a:r>
              <a:rPr lang="en-US" sz="2400" dirty="0"/>
              <a:t> frequent mode of transmission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Etiology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xmlns="" val="146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Bronchiolitis is a leading cause of </a:t>
            </a:r>
            <a:r>
              <a:rPr lang="en-US" sz="2200" b="1" u="sng" dirty="0">
                <a:solidFill>
                  <a:srgbClr val="FF0000"/>
                </a:solidFill>
              </a:rPr>
              <a:t>hospitalization</a:t>
            </a:r>
            <a:r>
              <a:rPr lang="en-US" sz="2200" dirty="0"/>
              <a:t> of infants. </a:t>
            </a:r>
          </a:p>
          <a:p>
            <a:r>
              <a:rPr lang="en-US" sz="2200" dirty="0"/>
              <a:t>Bronchiolitis occurs almost exclusively during the </a:t>
            </a:r>
            <a:r>
              <a:rPr lang="en-US" sz="2200" b="1" u="sng" dirty="0">
                <a:solidFill>
                  <a:srgbClr val="3366FF"/>
                </a:solidFill>
              </a:rPr>
              <a:t>first 2 years </a:t>
            </a:r>
            <a:r>
              <a:rPr lang="en-US" sz="2200" dirty="0"/>
              <a:t>of </a:t>
            </a:r>
            <a:r>
              <a:rPr lang="en-US" sz="2200" dirty="0" smtClean="0"/>
              <a:t>life.</a:t>
            </a:r>
          </a:p>
          <a:p>
            <a:r>
              <a:rPr lang="en-US" sz="2200" dirty="0"/>
              <a:t>P</a:t>
            </a:r>
            <a:r>
              <a:rPr lang="en-US" sz="2200" dirty="0" smtClean="0"/>
              <a:t>eak </a:t>
            </a:r>
            <a:r>
              <a:rPr lang="en-US" sz="2200" dirty="0"/>
              <a:t>age at </a:t>
            </a:r>
            <a:r>
              <a:rPr lang="en-US" sz="2200" b="1" u="sng" dirty="0">
                <a:solidFill>
                  <a:srgbClr val="3366FF"/>
                </a:solidFill>
              </a:rPr>
              <a:t>2 to 6 months</a:t>
            </a:r>
            <a:r>
              <a:rPr lang="en-US" sz="2200" dirty="0"/>
              <a:t>. </a:t>
            </a:r>
            <a:endParaRPr lang="en-US" sz="2200" dirty="0" smtClean="0"/>
          </a:p>
          <a:p>
            <a:r>
              <a:rPr lang="en-US" sz="2200" dirty="0"/>
              <a:t>In the </a:t>
            </a:r>
            <a:r>
              <a:rPr lang="en-US" sz="2200" dirty="0" smtClean="0"/>
              <a:t>US, </a:t>
            </a:r>
            <a:r>
              <a:rPr lang="en-US" sz="2200" dirty="0"/>
              <a:t>annual peaks are usually in the late winter months from </a:t>
            </a:r>
            <a:r>
              <a:rPr lang="en-US" sz="2200" b="1" u="sng" dirty="0">
                <a:solidFill>
                  <a:srgbClr val="008000"/>
                </a:solidFill>
              </a:rPr>
              <a:t>December through March</a:t>
            </a:r>
            <a:r>
              <a:rPr lang="en-US" sz="2200" dirty="0" smtClean="0"/>
              <a:t>.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374229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Bronchiolitis caused by RSV has an </a:t>
            </a:r>
            <a:r>
              <a:rPr lang="en-US" b="1" u="sng" dirty="0">
                <a:solidFill>
                  <a:srgbClr val="008000"/>
                </a:solidFill>
              </a:rPr>
              <a:t>incubation</a:t>
            </a:r>
            <a:r>
              <a:rPr lang="en-US" dirty="0"/>
              <a:t> period of </a:t>
            </a:r>
            <a:r>
              <a:rPr lang="en-US" b="1" u="sng" dirty="0">
                <a:solidFill>
                  <a:srgbClr val="008000"/>
                </a:solidFill>
              </a:rPr>
              <a:t>4 to 6 days</a:t>
            </a:r>
            <a:r>
              <a:rPr lang="en-US" dirty="0"/>
              <a:t>. </a:t>
            </a:r>
          </a:p>
          <a:p>
            <a:r>
              <a:rPr lang="en-US" dirty="0"/>
              <a:t>its early phase </a:t>
            </a:r>
            <a:r>
              <a:rPr lang="en-US" dirty="0" smtClean="0"/>
              <a:t>started by </a:t>
            </a:r>
            <a:r>
              <a:rPr lang="en-US" b="1" u="sng" dirty="0">
                <a:solidFill>
                  <a:srgbClr val="FF0000"/>
                </a:solidFill>
              </a:rPr>
              <a:t>cough</a:t>
            </a:r>
            <a:r>
              <a:rPr lang="en-US" dirty="0"/>
              <a:t> and </a:t>
            </a:r>
            <a:r>
              <a:rPr lang="en-US" b="1" u="sng" dirty="0">
                <a:solidFill>
                  <a:srgbClr val="FF0000"/>
                </a:solidFill>
              </a:rPr>
              <a:t>rhinorrhea</a:t>
            </a:r>
            <a:r>
              <a:rPr lang="en-US" dirty="0" smtClean="0"/>
              <a:t>.</a:t>
            </a:r>
          </a:p>
          <a:p>
            <a:r>
              <a:rPr lang="en-US" dirty="0"/>
              <a:t>It progresses over 3 to 7 days to </a:t>
            </a:r>
            <a:r>
              <a:rPr lang="en-US" dirty="0" smtClean="0"/>
              <a:t>: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N</a:t>
            </a:r>
            <a:r>
              <a:rPr lang="en-US" dirty="0" smtClean="0">
                <a:solidFill>
                  <a:srgbClr val="3366FF"/>
                </a:solidFill>
              </a:rPr>
              <a:t>oisy</a:t>
            </a:r>
            <a:r>
              <a:rPr lang="en-US" dirty="0">
                <a:solidFill>
                  <a:srgbClr val="3366FF"/>
                </a:solidFill>
              </a:rPr>
              <a:t>, </a:t>
            </a:r>
            <a:r>
              <a:rPr lang="en-US" dirty="0" smtClean="0">
                <a:solidFill>
                  <a:srgbClr val="3366FF"/>
                </a:solidFill>
              </a:rPr>
              <a:t>and rapid breathing.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A</a:t>
            </a:r>
            <a:r>
              <a:rPr lang="en-US" dirty="0" smtClean="0">
                <a:solidFill>
                  <a:srgbClr val="3366FF"/>
                </a:solidFill>
              </a:rPr>
              <a:t>udible </a:t>
            </a:r>
            <a:r>
              <a:rPr lang="en-US" dirty="0">
                <a:solidFill>
                  <a:srgbClr val="3366FF"/>
                </a:solidFill>
              </a:rPr>
              <a:t>wheezing.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Low</a:t>
            </a:r>
            <a:r>
              <a:rPr lang="en-US" dirty="0">
                <a:solidFill>
                  <a:srgbClr val="3366FF"/>
                </a:solidFill>
              </a:rPr>
              <a:t>-grade </a:t>
            </a:r>
            <a:r>
              <a:rPr lang="en-US" dirty="0" smtClean="0">
                <a:solidFill>
                  <a:srgbClr val="3366FF"/>
                </a:solidFill>
              </a:rPr>
              <a:t>fever.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Irritability.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Decreased oral intake.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Clinical Manifestations</a:t>
            </a:r>
            <a:endParaRPr lang="en-US" sz="4400" b="1" u="sng" dirty="0"/>
          </a:p>
        </p:txBody>
      </p:sp>
    </p:spTree>
    <p:extLst>
      <p:ext uri="{BB962C8B-B14F-4D97-AF65-F5344CB8AC3E}">
        <p14:creationId xmlns:p14="http://schemas.microsoft.com/office/powerpoint/2010/main" xmlns="" val="10751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Y</a:t>
            </a:r>
            <a:r>
              <a:rPr lang="en-US" dirty="0" smtClean="0"/>
              <a:t>oung </a:t>
            </a:r>
            <a:r>
              <a:rPr lang="en-US" dirty="0"/>
              <a:t>infants infected with </a:t>
            </a:r>
            <a:r>
              <a:rPr lang="en-US" b="1" u="sng" dirty="0">
                <a:solidFill>
                  <a:srgbClr val="3366FF"/>
                </a:solidFill>
              </a:rPr>
              <a:t>RSV</a:t>
            </a:r>
            <a:r>
              <a:rPr lang="en-US" dirty="0"/>
              <a:t> </a:t>
            </a:r>
            <a:r>
              <a:rPr lang="en-US" dirty="0" smtClean="0"/>
              <a:t>may </a:t>
            </a:r>
            <a:r>
              <a:rPr lang="en-US" dirty="0"/>
              <a:t>have </a:t>
            </a:r>
            <a:r>
              <a:rPr lang="en-US" b="1" u="sng" dirty="0">
                <a:solidFill>
                  <a:srgbClr val="FF0000"/>
                </a:solidFill>
              </a:rPr>
              <a:t>apnea</a:t>
            </a:r>
            <a:r>
              <a:rPr lang="en-US" dirty="0"/>
              <a:t> as the first sign of infection. </a:t>
            </a:r>
          </a:p>
          <a:p>
            <a:r>
              <a:rPr lang="en-US" b="1" u="sng" dirty="0">
                <a:solidFill>
                  <a:srgbClr val="008000"/>
                </a:solidFill>
              </a:rPr>
              <a:t>Physical signs </a:t>
            </a:r>
            <a:r>
              <a:rPr lang="en-US" dirty="0" smtClean="0"/>
              <a:t>include : </a:t>
            </a:r>
            <a:endParaRPr lang="en-US" dirty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Wheezing and crackles with Prolongation </a:t>
            </a:r>
            <a:r>
              <a:rPr lang="en-US" dirty="0">
                <a:solidFill>
                  <a:srgbClr val="3366FF"/>
                </a:solidFill>
              </a:rPr>
              <a:t>of the expiratory </a:t>
            </a:r>
            <a:r>
              <a:rPr lang="en-US" dirty="0" smtClean="0">
                <a:solidFill>
                  <a:srgbClr val="3366FF"/>
                </a:solidFill>
              </a:rPr>
              <a:t>phase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N</a:t>
            </a:r>
            <a:r>
              <a:rPr lang="en-US" dirty="0" smtClean="0">
                <a:solidFill>
                  <a:srgbClr val="3366FF"/>
                </a:solidFill>
              </a:rPr>
              <a:t>asal flaring.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Suprasternal and Intercostal retractions.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>
                <a:solidFill>
                  <a:srgbClr val="3366FF"/>
                </a:solidFill>
              </a:rPr>
              <a:t>Air </a:t>
            </a:r>
            <a:r>
              <a:rPr lang="en-US" dirty="0">
                <a:solidFill>
                  <a:srgbClr val="3366FF"/>
                </a:solidFill>
              </a:rPr>
              <a:t>trapping with hyperexpansion of the lungs</a:t>
            </a:r>
            <a:r>
              <a:rPr lang="en-US" dirty="0" smtClean="0">
                <a:solidFill>
                  <a:srgbClr val="3366FF"/>
                </a:solidFill>
              </a:rPr>
              <a:t>.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>
                <a:solidFill>
                  <a:srgbClr val="3366FF"/>
                </a:solidFill>
              </a:rPr>
              <a:t>With more severe disease, grunting and cyanosis may be present. </a:t>
            </a:r>
          </a:p>
          <a:p>
            <a:pPr marL="457200" indent="-457200">
              <a:buFont typeface="+mj-ea"/>
              <a:buAutoNum type="circleNumDbPlain"/>
            </a:pPr>
            <a:endParaRPr lang="en-US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u="sng" dirty="0" smtClean="0"/>
              <a:t>Clinical Manifestations</a:t>
            </a:r>
            <a:endParaRPr lang="en-US" sz="4400" b="1" u="sng" dirty="0"/>
          </a:p>
        </p:txBody>
      </p:sp>
    </p:spTree>
    <p:extLst>
      <p:ext uri="{BB962C8B-B14F-4D97-AF65-F5344CB8AC3E}">
        <p14:creationId xmlns:p14="http://schemas.microsoft.com/office/powerpoint/2010/main" xmlns="" val="139754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/>
              <a:t>Laboratory and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Routine laboratory tests are </a:t>
            </a:r>
            <a:r>
              <a:rPr lang="en-US" b="1" u="sng" dirty="0">
                <a:solidFill>
                  <a:srgbClr val="008000"/>
                </a:solidFill>
              </a:rPr>
              <a:t>not</a:t>
            </a:r>
            <a:r>
              <a:rPr lang="en-US" dirty="0"/>
              <a:t> required to confirm the </a:t>
            </a:r>
            <a:r>
              <a:rPr lang="en-US" dirty="0" smtClean="0"/>
              <a:t>diagnosis</a:t>
            </a:r>
            <a:r>
              <a:rPr lang="en-US" dirty="0"/>
              <a:t>.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b="1" u="sng" dirty="0">
                <a:solidFill>
                  <a:srgbClr val="3366FF"/>
                </a:solidFill>
              </a:rPr>
              <a:t>Pulse oximetry </a:t>
            </a:r>
            <a:r>
              <a:rPr lang="en-US" dirty="0"/>
              <a:t>is adequate for monitoring </a:t>
            </a:r>
            <a:r>
              <a:rPr lang="en-US" b="1" u="sng" dirty="0" smtClean="0">
                <a:solidFill>
                  <a:srgbClr val="FF0000"/>
                </a:solidFill>
              </a:rPr>
              <a:t>oxygen </a:t>
            </a:r>
            <a:r>
              <a:rPr lang="en-US" b="1" u="sng" dirty="0">
                <a:solidFill>
                  <a:srgbClr val="FF0000"/>
                </a:solidFill>
              </a:rPr>
              <a:t>saturation.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Frequent</a:t>
            </a:r>
            <a:r>
              <a:rPr lang="en-US" dirty="0"/>
              <a:t>, regular assessments and </a:t>
            </a:r>
            <a:r>
              <a:rPr lang="en-US" b="1" u="sng" dirty="0" smtClean="0">
                <a:solidFill>
                  <a:srgbClr val="008000"/>
                </a:solidFill>
              </a:rPr>
              <a:t>cardiorespiratory </a:t>
            </a:r>
            <a:r>
              <a:rPr lang="en-US" b="1" u="sng" dirty="0">
                <a:solidFill>
                  <a:srgbClr val="008000"/>
                </a:solidFill>
              </a:rPr>
              <a:t>monitoring </a:t>
            </a:r>
            <a:r>
              <a:rPr lang="en-US" dirty="0"/>
              <a:t>of infants are necessary because respiratory failure may </a:t>
            </a:r>
            <a:r>
              <a:rPr lang="en-US" dirty="0" smtClean="0"/>
              <a:t>develop. </a:t>
            </a:r>
            <a:endParaRPr lang="en-US" dirty="0"/>
          </a:p>
          <a:p>
            <a:pPr marL="457200" indent="-457200">
              <a:buFont typeface="+mj-ea"/>
              <a:buAutoNum type="circleNumDbPlain"/>
            </a:pPr>
            <a:r>
              <a:rPr lang="en-US" b="1" u="sng" dirty="0">
                <a:solidFill>
                  <a:srgbClr val="3366FF"/>
                </a:solidFill>
              </a:rPr>
              <a:t>Antigen tests </a:t>
            </a:r>
            <a:r>
              <a:rPr lang="en-US" b="1" u="sng" dirty="0" smtClean="0">
                <a:solidFill>
                  <a:srgbClr val="3366FF"/>
                </a:solidFill>
              </a:rPr>
              <a:t>of </a:t>
            </a:r>
            <a:r>
              <a:rPr lang="en-US" b="1" u="sng" dirty="0">
                <a:solidFill>
                  <a:srgbClr val="3366FF"/>
                </a:solidFill>
              </a:rPr>
              <a:t>nasopharyngeal secretions </a:t>
            </a:r>
            <a:r>
              <a:rPr lang="en-US" dirty="0"/>
              <a:t>for RSV, parainfluenza viruses, influenza viruses, and adenoviruses are sensitive tests to </a:t>
            </a:r>
            <a:r>
              <a:rPr lang="en-US" dirty="0" smtClean="0"/>
              <a:t>confirm </a:t>
            </a:r>
            <a:r>
              <a:rPr lang="en-US" dirty="0"/>
              <a:t>the infection.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12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146</TotalTime>
  <Words>688</Words>
  <Application>Microsoft Macintosh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Plaza</vt:lpstr>
      <vt:lpstr>Bronchiolitis</vt:lpstr>
      <vt:lpstr>Objectives</vt:lpstr>
      <vt:lpstr>Etiology</vt:lpstr>
      <vt:lpstr>Etiology</vt:lpstr>
      <vt:lpstr>Etiology</vt:lpstr>
      <vt:lpstr>Epidemiology</vt:lpstr>
      <vt:lpstr>Clinical Manifestations</vt:lpstr>
      <vt:lpstr>Clinical Manifestations</vt:lpstr>
      <vt:lpstr>Laboratory and Imaging</vt:lpstr>
      <vt:lpstr>Laboratory and Imaging</vt:lpstr>
      <vt:lpstr>Differential Diagnosis</vt:lpstr>
      <vt:lpstr>Differential Diagnosis</vt:lpstr>
      <vt:lpstr>Treatment</vt:lpstr>
      <vt:lpstr>Treatment</vt:lpstr>
      <vt:lpstr>Complications and Prognosis</vt:lpstr>
      <vt:lpstr>Complications and Prognosis</vt:lpstr>
      <vt:lpstr>Prevention</vt:lpstr>
      <vt:lpstr>Prevention</vt:lpstr>
      <vt:lpstr>Reference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Bronchiolitis</dc:title>
  <dc:creator>abdullah</dc:creator>
  <cp:lastModifiedBy>e.alrashedi</cp:lastModifiedBy>
  <cp:revision>18</cp:revision>
  <dcterms:created xsi:type="dcterms:W3CDTF">2015-10-03T15:40:30Z</dcterms:created>
  <dcterms:modified xsi:type="dcterms:W3CDTF">2018-03-04T07:13:36Z</dcterms:modified>
</cp:coreProperties>
</file>